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95" r:id="rId2"/>
    <p:sldId id="275" r:id="rId3"/>
    <p:sldId id="262" r:id="rId4"/>
    <p:sldId id="256" r:id="rId5"/>
    <p:sldId id="277" r:id="rId6"/>
    <p:sldId id="360" r:id="rId7"/>
    <p:sldId id="457" r:id="rId8"/>
    <p:sldId id="458" r:id="rId9"/>
    <p:sldId id="459" r:id="rId10"/>
    <p:sldId id="453" r:id="rId11"/>
    <p:sldId id="258" r:id="rId12"/>
    <p:sldId id="359" r:id="rId13"/>
    <p:sldId id="341" r:id="rId14"/>
    <p:sldId id="303" r:id="rId15"/>
    <p:sldId id="304" r:id="rId16"/>
    <p:sldId id="278" r:id="rId17"/>
    <p:sldId id="270" r:id="rId18"/>
    <p:sldId id="302" r:id="rId19"/>
    <p:sldId id="297" r:id="rId20"/>
    <p:sldId id="299" r:id="rId21"/>
    <p:sldId id="460" r:id="rId22"/>
    <p:sldId id="461" r:id="rId23"/>
    <p:sldId id="462" r:id="rId24"/>
    <p:sldId id="298" r:id="rId25"/>
    <p:sldId id="300" r:id="rId26"/>
    <p:sldId id="463" r:id="rId27"/>
    <p:sldId id="464" r:id="rId28"/>
    <p:sldId id="279" r:id="rId29"/>
    <p:sldId id="301" r:id="rId30"/>
    <p:sldId id="345" r:id="rId31"/>
    <p:sldId id="306" r:id="rId32"/>
    <p:sldId id="310" r:id="rId33"/>
    <p:sldId id="465" r:id="rId34"/>
    <p:sldId id="466" r:id="rId35"/>
    <p:sldId id="309" r:id="rId36"/>
    <p:sldId id="313" r:id="rId37"/>
    <p:sldId id="471" r:id="rId38"/>
    <p:sldId id="469" r:id="rId39"/>
    <p:sldId id="472" r:id="rId40"/>
    <p:sldId id="470" r:id="rId41"/>
    <p:sldId id="473" r:id="rId42"/>
    <p:sldId id="474" r:id="rId43"/>
    <p:sldId id="312" r:id="rId44"/>
    <p:sldId id="316" r:id="rId45"/>
    <p:sldId id="311" r:id="rId46"/>
    <p:sldId id="475" r:id="rId47"/>
    <p:sldId id="467" r:id="rId48"/>
    <p:sldId id="468" r:id="rId49"/>
    <p:sldId id="276" r:id="rId50"/>
    <p:sldId id="456" r:id="rId51"/>
    <p:sldId id="280" r:id="rId52"/>
    <p:sldId id="319" r:id="rId53"/>
    <p:sldId id="318" r:id="rId54"/>
    <p:sldId id="261" r:id="rId55"/>
    <p:sldId id="320" r:id="rId56"/>
    <p:sldId id="321" r:id="rId57"/>
    <p:sldId id="322" r:id="rId58"/>
    <p:sldId id="323" r:id="rId59"/>
    <p:sldId id="325" r:id="rId60"/>
    <p:sldId id="455" r:id="rId61"/>
    <p:sldId id="329" r:id="rId62"/>
    <p:sldId id="332" r:id="rId63"/>
    <p:sldId id="330" r:id="rId64"/>
    <p:sldId id="333" r:id="rId65"/>
    <p:sldId id="334" r:id="rId66"/>
    <p:sldId id="335" r:id="rId67"/>
    <p:sldId id="336" r:id="rId68"/>
    <p:sldId id="283" r:id="rId69"/>
    <p:sldId id="402" r:id="rId70"/>
    <p:sldId id="403" r:id="rId71"/>
    <p:sldId id="404" r:id="rId72"/>
    <p:sldId id="425" r:id="rId73"/>
    <p:sldId id="405" r:id="rId74"/>
    <p:sldId id="406" r:id="rId75"/>
    <p:sldId id="417" r:id="rId76"/>
    <p:sldId id="414" r:id="rId77"/>
    <p:sldId id="416" r:id="rId78"/>
    <p:sldId id="274" r:id="rId79"/>
    <p:sldId id="285" r:id="rId80"/>
    <p:sldId id="286" r:id="rId81"/>
    <p:sldId id="424" r:id="rId82"/>
    <p:sldId id="451" r:id="rId83"/>
    <p:sldId id="363" r:id="rId84"/>
    <p:sldId id="454" r:id="rId85"/>
    <p:sldId id="265" r:id="rId86"/>
    <p:sldId id="26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9"/>
    <p:restoredTop sz="86374"/>
  </p:normalViewPr>
  <p:slideViewPr>
    <p:cSldViewPr snapToGrid="0" snapToObjects="1">
      <p:cViewPr>
        <p:scale>
          <a:sx n="70" d="100"/>
          <a:sy n="70" d="100"/>
        </p:scale>
        <p:origin x="25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5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8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03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&gt;:</a:t>
            </a:r>
            <a:r>
              <a:rPr lang="en-US" baseline="0" smtClean="0"/>
              <a:t> intentionally not described ahead of 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6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90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63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01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4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2p1: 2*pi^1</a:t>
            </a:r>
          </a:p>
          <a:p>
            <a:r>
              <a:rPr lang="en-US" smtClean="0"/>
              <a:t>2p5:</a:t>
            </a:r>
            <a:r>
              <a:rPr lang="en-US" baseline="0" smtClean="0"/>
              <a:t> 2*pi^5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Relationship Id="rId9" Type="http://schemas.openxmlformats.org/officeDocument/2006/relationships/image" Target="../media/image31.png"/><Relationship Id="rId10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9" Type="http://schemas.openxmlformats.org/officeDocument/2006/relationships/image" Target="../media/image12.png"/><Relationship Id="rId10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44.png"/><Relationship Id="rId9" Type="http://schemas.openxmlformats.org/officeDocument/2006/relationships/image" Target="../media/image43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9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15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4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0000">
            <a:off x="500743" y="644071"/>
            <a:ext cx="11136086" cy="54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99431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4313" y="994315"/>
            <a:ext cx="65068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(){C s[99];while(gets(s))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33876" y="159510"/>
            <a:ext cx="41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 system, v1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084" y="1026161"/>
            <a:ext cx="1041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Statements are exactly one line long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Numbers may be written </a:t>
            </a:r>
            <a:r>
              <a:rPr lang="en-US" sz="3600" dirty="0" smtClean="0">
                <a:solidFill>
                  <a:schemeClr val="accent4"/>
                </a:solidFill>
              </a:rPr>
              <a:t>2, _2, </a:t>
            </a:r>
            <a:r>
              <a:rPr lang="en-US" sz="3600" dirty="0" smtClean="0">
                <a:solidFill>
                  <a:schemeClr val="accent4"/>
                </a:solidFill>
              </a:rPr>
              <a:t>0.5</a:t>
            </a:r>
            <a:endParaRPr lang="en-US" sz="3600" dirty="0" smtClean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Adjacent numbers make a list: </a:t>
            </a:r>
            <a:r>
              <a:rPr lang="en-US" sz="3600" dirty="0" smtClean="0">
                <a:solidFill>
                  <a:schemeClr val="accent4"/>
                </a:solidFill>
              </a:rPr>
              <a:t>3 _5 2.333 </a:t>
            </a:r>
            <a:r>
              <a:rPr lang="en-US" sz="3600" dirty="0" smtClean="0">
                <a:solidFill>
                  <a:schemeClr val="accent4"/>
                </a:solidFill>
              </a:rPr>
              <a:t>7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Everything </a:t>
            </a:r>
            <a:r>
              <a:rPr lang="en-US" sz="3600" dirty="0" smtClean="0">
                <a:solidFill>
                  <a:schemeClr val="bg1"/>
                </a:solidFill>
              </a:rPr>
              <a:t>else is a </a:t>
            </a:r>
            <a:r>
              <a:rPr lang="en-US" sz="3600" dirty="0" smtClean="0">
                <a:solidFill>
                  <a:schemeClr val="bg1"/>
                </a:solidFill>
              </a:rPr>
              <a:t>“word”: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Verbs: </a:t>
            </a:r>
            <a:r>
              <a:rPr lang="en-US" sz="3600" dirty="0" smtClean="0">
                <a:solidFill>
                  <a:schemeClr val="accent4"/>
                </a:solidFill>
              </a:rPr>
              <a:t>+, -, %,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Adverbs: </a:t>
            </a:r>
            <a:r>
              <a:rPr lang="en-US" sz="36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Others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RTL Evaluation: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5885" y="855890"/>
            <a:ext cx="7753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:00-6:30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:30-6:40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:40-7:10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7:10-7:20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7:20-7:50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7:50-8:00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8:00-8:30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8:30-8:40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8:40-9:00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4-3+2 (which = 3). Try </a:t>
            </a:r>
            <a:r>
              <a:rPr lang="en-US" sz="2800" b="1" dirty="0" err="1" smtClean="0">
                <a:solidFill>
                  <a:schemeClr val="bg1"/>
                </a:solidFill>
              </a:rPr>
              <a:t>reorderings</a:t>
            </a:r>
            <a:r>
              <a:rPr lang="en-US" sz="2800" b="1" dirty="0" smtClean="0">
                <a:solidFill>
                  <a:schemeClr val="bg1"/>
                </a:solidFill>
              </a:rPr>
              <a:t>: 4+2-3, etc.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7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</a:t>
            </a:r>
            <a:r>
              <a:rPr lang="en-US" sz="2800" b="1" dirty="0" smtClean="0">
                <a:solidFill>
                  <a:schemeClr val="bg1"/>
                </a:solidFill>
              </a:rPr>
              <a:t>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</a:t>
            </a:r>
            <a:r>
              <a:rPr lang="en-US" sz="2800" b="1" dirty="0" smtClean="0">
                <a:solidFill>
                  <a:schemeClr val="bg1"/>
                </a:solidFill>
              </a:rPr>
              <a:t>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921898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921897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921897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921896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921895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921900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921897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4776707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4776706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4776706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4776704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4776704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4776704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8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7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7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54" y="2294374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5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3"/>
            <a:ext cx="944879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8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9" y="2293188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26" y="3850039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52" y="3848853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5420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&lt;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=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 = 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this is really 5&gt;0!)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Examples of binary functions.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&gt; 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(4&gt;3)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(3&gt;4)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			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Multiplication (‘*’) can be used as “AND”.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 ≤ 5 (which = 1).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 ≤ 5 (which = 1).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01" y="2739180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9" y="2739180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47" y="2739180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5    NB. e.g., 5/2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6    NB. e.g., 6/2 = 3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| 8    NB. e.g., 8/3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| 102  NB. e.g., 102/4 = 25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863600"/>
            <a:ext cx="87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“Residue” gives the remainder after dividing.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24336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308256"/>
            <a:ext cx="89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7" y="5006475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769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0" y="5006475"/>
            <a:ext cx="944878" cy="1416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1170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05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1" y="5006475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013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5006476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5311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67" y="5006476"/>
            <a:ext cx="944877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2602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0" y="3370143"/>
            <a:ext cx="712379" cy="10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0" y="3370142"/>
            <a:ext cx="712379" cy="106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3370142"/>
            <a:ext cx="712379" cy="106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370139"/>
            <a:ext cx="712379" cy="1068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5" y="3368953"/>
            <a:ext cx="712379" cy="1068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3" y="3370144"/>
            <a:ext cx="712379" cy="1068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3" y="3370140"/>
            <a:ext cx="712379" cy="10680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36" y="3368953"/>
            <a:ext cx="712379" cy="106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73" y="3368953"/>
            <a:ext cx="712379" cy="10680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46" y="4722723"/>
            <a:ext cx="712379" cy="1068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50" y="4722722"/>
            <a:ext cx="712379" cy="1068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4722722"/>
            <a:ext cx="712379" cy="10680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95" y="4722719"/>
            <a:ext cx="712379" cy="10680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5" y="4721533"/>
            <a:ext cx="712379" cy="10680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07" y="4722724"/>
            <a:ext cx="712379" cy="106808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3" y="4722720"/>
            <a:ext cx="712379" cy="10680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16" y="4721533"/>
            <a:ext cx="712379" cy="10680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53" y="4721533"/>
            <a:ext cx="712379" cy="10680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62" y="3368953"/>
            <a:ext cx="712378" cy="10680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18" y="4721533"/>
            <a:ext cx="712378" cy="10680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6" y="4721532"/>
            <a:ext cx="712379" cy="10680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2" y="4721532"/>
            <a:ext cx="712379" cy="10680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2" y="3368953"/>
            <a:ext cx="712379" cy="10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024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3 7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5 3 7 9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# 1 2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Typing arrays and asking their size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281110"/>
            <a:ext cx="995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?0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0.654682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 2 3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3 1 0 4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3?7		NB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 takes 3 numbers from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	NB. </a:t>
            </a:r>
            <a:r>
              <a:rPr lang="en-US" sz="3600" i="1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without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replacement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1 4 2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four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501457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214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2" y="5014572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596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73" y="5014570"/>
            <a:ext cx="944877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2063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64948" y="487124"/>
            <a:ext cx="27154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FIX</a:t>
            </a:r>
            <a:endParaRPr lang="en-US" sz="1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21" y="2996305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24" y="2996305"/>
            <a:ext cx="944877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2996307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2996306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0" y="4841576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66" y="4841578"/>
            <a:ext cx="944877" cy="14166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4841574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4841573"/>
            <a:ext cx="944876" cy="14166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64948" y="487124"/>
            <a:ext cx="27154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FIX</a:t>
            </a:r>
            <a:endParaRPr lang="en-US" sz="1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2996306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2996305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2996306"/>
            <a:ext cx="944877" cy="1416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2996306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2996305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4841581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4841580"/>
            <a:ext cx="944877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4841581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4841581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4841580"/>
            <a:ext cx="944876" cy="14166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64948" y="487124"/>
            <a:ext cx="27154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FIX</a:t>
            </a:r>
            <a:endParaRPr lang="en-US" sz="1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4" y="2686929"/>
            <a:ext cx="10424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solidFill>
                  <a:schemeClr val="bg1"/>
                </a:solidFill>
                <a:latin typeface="Arial Black" charset="0"/>
              </a:rPr>
              <a:t>Devalue having</a:t>
            </a:r>
            <a:endParaRPr lang="en-US" sz="6600" cap="all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9932" y="2859168"/>
            <a:ext cx="5910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computer language for mathematical computations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 &amp; Forks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3" y="2769851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y f (g y)</a:t>
            </a:r>
          </a:p>
          <a:p>
            <a:r>
              <a:rPr lang="en-US" sz="40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 y == y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x f (g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-% y == x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439" y="502340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 '0=2|y'	NB. checks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is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0 1 2 3 4 5 6 7 8 9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1 0 1 0 1 0 1 0 1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 operator to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keep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(f i.10) #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(#~f) i.10		NB. i.e., i.10 #~ (f i.10)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				NB. i.e., (f i.10) # i.10</a:t>
            </a:r>
          </a:p>
        </p:txBody>
      </p:sp>
    </p:spTree>
    <p:extLst>
      <p:ext uri="{BB962C8B-B14F-4D97-AF65-F5344CB8AC3E}">
        <p14:creationId xmlns:p14="http://schemas.microsoft.com/office/powerpoint/2010/main" val="11239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2" y="2769851"/>
            <a:ext cx="8286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(f y) g (h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-+% y == (- y) +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828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(x f y) g (x 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-+% y == (x – y) + (x 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1531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931436"/>
            <a:ext cx="921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</a:t>
            </a:r>
            <a:r>
              <a:rPr lang="en-US" sz="2800" b="1" u="sng" dirty="0" smtClean="0">
                <a:solidFill>
                  <a:schemeClr val="bg1"/>
                </a:solidFill>
              </a:rPr>
              <a:t>arithmetic</a:t>
            </a:r>
            <a:r>
              <a:rPr lang="en-US" sz="2800" b="1" dirty="0" smtClean="0">
                <a:solidFill>
                  <a:schemeClr val="bg1"/>
                </a:solidFill>
              </a:rPr>
              <a:t> mean and </a:t>
            </a:r>
            <a:r>
              <a:rPr lang="en-US" sz="2800" b="1" u="sng" dirty="0" smtClean="0">
                <a:solidFill>
                  <a:schemeClr val="bg1"/>
                </a:solidFill>
              </a:rPr>
              <a:t>geometric</a:t>
            </a:r>
            <a:r>
              <a:rPr lang="en-US" sz="2800" b="1" dirty="0" smtClean="0">
                <a:solidFill>
                  <a:schemeClr val="bg1"/>
                </a:solidFill>
              </a:rPr>
              <a:t> mean for any list of numbers. Geometric mean = 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*x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*…*</a:t>
            </a:r>
            <a:r>
              <a:rPr lang="en-US" sz="2800" b="1" dirty="0" err="1" smtClean="0">
                <a:solidFill>
                  <a:schemeClr val="bg1"/>
                </a:solidFill>
              </a:rPr>
              <a:t>x</a:t>
            </a:r>
            <a:r>
              <a:rPr lang="en-US" sz="2800" b="1" baseline="-25000" dirty="0" err="1" smtClean="0">
                <a:solidFill>
                  <a:schemeClr val="bg1"/>
                </a:solidFill>
              </a:rPr>
              <a:t>n</a:t>
            </a:r>
            <a:r>
              <a:rPr lang="en-US" sz="2800" b="1" dirty="0" smtClean="0">
                <a:solidFill>
                  <a:schemeClr val="bg1"/>
                </a:solidFill>
              </a:rPr>
              <a:t>)^(1/n).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kind of mean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6" y="5069178"/>
            <a:ext cx="944876" cy="14166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87776" y="53158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6" y="5069178"/>
            <a:ext cx="944875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8524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5069180"/>
            <a:ext cx="944875" cy="14166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33195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arithmetic mean and geometric mean for any list of numbers.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296637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2966375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296637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2968950"/>
            <a:ext cx="941443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4617697"/>
            <a:ext cx="944878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461769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4617699"/>
            <a:ext cx="944876" cy="14166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4620271"/>
            <a:ext cx="941443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654799" y="3332008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arithmetic mean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4798" y="4932342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geometric mean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709" y="808522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=: -@:%				NB. same as &amp; in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NB. i.e., - (x % y)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_5 _3.33333 _2.5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+/@:%			NB. i.e., +/ (% 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i.e., sum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reciprocals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y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2.28333</a:t>
            </a:r>
          </a:p>
        </p:txBody>
      </p:sp>
    </p:spTree>
    <p:extLst>
      <p:ext uri="{BB962C8B-B14F-4D97-AF65-F5344CB8AC3E}">
        <p14:creationId xmlns:p14="http://schemas.microsoft.com/office/powerpoint/2010/main" val="1666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3980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7064" y="1878394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obscure, terse, powerful,</a:t>
            </a:r>
          </a:p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brilliantly designed...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7064" y="3716159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extraordinarily difficult to learn and teach</a:t>
            </a:r>
          </a:p>
        </p:txBody>
      </p:sp>
    </p:spTree>
    <p:extLst>
      <p:ext uri="{BB962C8B-B14F-4D97-AF65-F5344CB8AC3E}">
        <p14:creationId xmlns:p14="http://schemas.microsoft.com/office/powerpoint/2010/main" val="10759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18222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If you’re lucky enough to experience a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miracle,</a:t>
            </a:r>
          </a:p>
          <a:p>
            <a:pPr algn="ctr"/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try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not to micro manage it</a:t>
            </a:r>
          </a:p>
        </p:txBody>
      </p:sp>
    </p:spTree>
    <p:extLst>
      <p:ext uri="{BB962C8B-B14F-4D97-AF65-F5344CB8AC3E}">
        <p14:creationId xmlns:p14="http://schemas.microsoft.com/office/powerpoint/2010/main" val="1506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983" y="1270114"/>
            <a:ext cx="1042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STAY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IN THE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PLEASANT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TENSE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5429" y="3109502"/>
            <a:ext cx="748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303" y="825699"/>
            <a:ext cx="623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Example: drop lowest x grades from list y, then average the grades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1197" y="4999074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958733" y="3817388"/>
            <a:ext cx="393895" cy="1181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791114" y="3817388"/>
            <a:ext cx="504082" cy="1880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8918" y="5697415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how many to drop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459919" y="3729829"/>
            <a:ext cx="421147" cy="8759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90898" y="4554647"/>
            <a:ext cx="120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repeat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46485" y="4096076"/>
            <a:ext cx="164429" cy="8147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605" y="4906293"/>
            <a:ext cx="207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drop lowest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5355" y="4169560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sort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4799" y="4160287"/>
            <a:ext cx="153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take last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178634" y="3805335"/>
            <a:ext cx="425189" cy="3572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66117" y="3707249"/>
            <a:ext cx="206879" cy="563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52416" y="5522294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left thing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after right thing is done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141414" y="3851987"/>
            <a:ext cx="249938" cy="17034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121946" y="3817389"/>
            <a:ext cx="71605" cy="4833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1618" y="4239209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Straight Arrow Connector 35"/>
          <p:cNvCxnSpPr>
            <a:stCxn id="39" idx="0"/>
          </p:cNvCxnSpPr>
          <p:nvPr/>
        </p:nvCxnSpPr>
        <p:spPr>
          <a:xfrm flipV="1">
            <a:off x="4229818" y="3747186"/>
            <a:ext cx="1321571" cy="1496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86" y="5243606"/>
            <a:ext cx="114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divide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26382" y="3817390"/>
            <a:ext cx="108171" cy="10498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22832" y="4801237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count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7" grpId="0"/>
      <p:bldP spid="19" grpId="0"/>
      <p:bldP spid="20" grpId="0"/>
      <p:bldP spid="29" grpId="0"/>
      <p:bldP spid="35" grpId="0"/>
      <p:bldP spid="39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38746</TotalTime>
  <Words>1210</Words>
  <Application>Microsoft Macintosh PowerPoint</Application>
  <PresentationFormat>Widescreen</PresentationFormat>
  <Paragraphs>411</Paragraphs>
  <Slides>86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American Typewriter Condensed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182</cp:revision>
  <dcterms:created xsi:type="dcterms:W3CDTF">2016-12-12T14:22:26Z</dcterms:created>
  <dcterms:modified xsi:type="dcterms:W3CDTF">2017-11-29T03:27:52Z</dcterms:modified>
</cp:coreProperties>
</file>